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3FF"/>
    <a:srgbClr val="EEE1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1B26C4-C337-4156-8840-9DFB49505924}" v="2" dt="2022-06-06T12:27:10.179"/>
  </p1510:revLst>
</p1510:revInfo>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ael Pattinson" userId="573a31e6-ad09-477d-a7cb-2c4b20825889" providerId="ADAL" clId="{F41B26C4-C337-4156-8840-9DFB49505924}"/>
    <pc:docChg chg="modSld">
      <pc:chgData name="Rachael Pattinson" userId="573a31e6-ad09-477d-a7cb-2c4b20825889" providerId="ADAL" clId="{F41B26C4-C337-4156-8840-9DFB49505924}" dt="2022-06-06T12:27:10.179" v="1"/>
      <pc:docMkLst>
        <pc:docMk/>
      </pc:docMkLst>
      <pc:sldChg chg="modSp">
        <pc:chgData name="Rachael Pattinson" userId="573a31e6-ad09-477d-a7cb-2c4b20825889" providerId="ADAL" clId="{F41B26C4-C337-4156-8840-9DFB49505924}" dt="2022-06-06T12:27:10.179" v="1"/>
        <pc:sldMkLst>
          <pc:docMk/>
          <pc:sldMk cId="3894267035" sldId="256"/>
        </pc:sldMkLst>
        <pc:graphicFrameChg chg="mod">
          <ac:chgData name="Rachael Pattinson" userId="573a31e6-ad09-477d-a7cb-2c4b20825889" providerId="ADAL" clId="{F41B26C4-C337-4156-8840-9DFB49505924}" dt="2022-06-06T12:27:10.179" v="1"/>
          <ac:graphicFrameMkLst>
            <pc:docMk/>
            <pc:sldMk cId="3894267035" sldId="256"/>
            <ac:graphicFrameMk id="10" creationId="{531B6467-C1E7-3F8A-B3CF-E09F1008924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f-my.sharepoint.com/personal/pattinsonr_cardiff_ac_uk/Documents/Documents/GRIDD/3.%20Delphi/Project%20Conduct/Data%20analysis/PO%20data%20reports/Rare/GRIDD%20Rare%20Delphi%20data%2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a:t>Top 20</a:t>
            </a:r>
            <a:r>
              <a:rPr lang="en-GB" sz="1600" b="1" baseline="0"/>
              <a:t> impacts of rare skin disease</a:t>
            </a:r>
            <a:endParaRPr lang="en-GB"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4"/>
              </a:solidFill>
              <a:ln w="19050">
                <a:solidFill>
                  <a:schemeClr val="lt1"/>
                </a:solidFill>
              </a:ln>
              <a:effectLst/>
            </c:spPr>
            <c:extLst>
              <c:ext xmlns:c16="http://schemas.microsoft.com/office/drawing/2014/chart" uri="{C3380CC4-5D6E-409C-BE32-E72D297353CC}">
                <c16:uniqueId val="{00000001-FDBF-4A8B-B7D8-AC8D0E065AF4}"/>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FDBF-4A8B-B7D8-AC8D0E065AF4}"/>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FDBF-4A8B-B7D8-AC8D0E065AF4}"/>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7-FDBF-4A8B-B7D8-AC8D0E065AF4}"/>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FDBF-4A8B-B7D8-AC8D0E065AF4}"/>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 Top 20'!$G$1:$G$5</c:f>
              <c:strCache>
                <c:ptCount val="5"/>
                <c:pt idx="0">
                  <c:v>Physical</c:v>
                </c:pt>
                <c:pt idx="1">
                  <c:v>Daily life and responsibilities</c:v>
                </c:pt>
                <c:pt idx="2">
                  <c:v>Psychological</c:v>
                </c:pt>
                <c:pt idx="3">
                  <c:v>Social</c:v>
                </c:pt>
                <c:pt idx="4">
                  <c:v>Financial</c:v>
                </c:pt>
              </c:strCache>
            </c:strRef>
          </c:cat>
          <c:val>
            <c:numRef>
              <c:f>'2. Top 20'!$H$1:$H$5</c:f>
              <c:numCache>
                <c:formatCode>General</c:formatCode>
                <c:ptCount val="5"/>
                <c:pt idx="0">
                  <c:v>7</c:v>
                </c:pt>
                <c:pt idx="1">
                  <c:v>4</c:v>
                </c:pt>
                <c:pt idx="2">
                  <c:v>8</c:v>
                </c:pt>
                <c:pt idx="3">
                  <c:v>0</c:v>
                </c:pt>
                <c:pt idx="4">
                  <c:v>0</c:v>
                </c:pt>
              </c:numCache>
            </c:numRef>
          </c:val>
          <c:extLst>
            <c:ext xmlns:c16="http://schemas.microsoft.com/office/drawing/2014/chart" uri="{C3380CC4-5D6E-409C-BE32-E72D297353CC}">
              <c16:uniqueId val="{0000000A-FDBF-4A8B-B7D8-AC8D0E065AF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8.6790620247636178E-3"/>
          <c:y val="0.81225618299934965"/>
          <c:w val="0.98897707242038235"/>
          <c:h val="0.167309247179184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5356-FD77-E1E4-4D3B-5404A30611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885902E-D88F-6B67-7694-9CA3EB9B71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A9781B-888B-DA54-32CA-4962979D9506}"/>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5" name="Footer Placeholder 4">
            <a:extLst>
              <a:ext uri="{FF2B5EF4-FFF2-40B4-BE49-F238E27FC236}">
                <a16:creationId xmlns:a16="http://schemas.microsoft.com/office/drawing/2014/main" id="{BBDFBC82-39F4-170E-750C-28AC3439F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17D4BB-90DD-8693-9208-70C4926AAA36}"/>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135847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03E6-AA7B-F018-DE42-96DDBDBE73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DBF4BE-DBD7-13D5-7D44-BAF194630F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0990BE-BD7C-0EC3-8F3F-36BB0997B45D}"/>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5" name="Footer Placeholder 4">
            <a:extLst>
              <a:ext uri="{FF2B5EF4-FFF2-40B4-BE49-F238E27FC236}">
                <a16:creationId xmlns:a16="http://schemas.microsoft.com/office/drawing/2014/main" id="{811DE360-0314-FEB1-3D83-696C0754C5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8CA441-BF48-4001-CAE6-0BFEDB58A75D}"/>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406659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094335-2476-8710-D1C8-9AF32D00B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F99B6C-C2C7-D595-30F4-83AC4A38FF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FB5ACE-D879-25DB-5236-EAF2C3C226D8}"/>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5" name="Footer Placeholder 4">
            <a:extLst>
              <a:ext uri="{FF2B5EF4-FFF2-40B4-BE49-F238E27FC236}">
                <a16:creationId xmlns:a16="http://schemas.microsoft.com/office/drawing/2014/main" id="{36E7C4B7-CF59-7CD7-4BB3-341A7E8259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508A10-5D71-D7CF-F703-C24399E326CF}"/>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376278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BD692-3C4C-37FC-B544-470A11831D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6F809B-C9D9-54A1-7969-3DDD630EFF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71F679-DC17-AD77-BD1A-526E52BC9198}"/>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5" name="Footer Placeholder 4">
            <a:extLst>
              <a:ext uri="{FF2B5EF4-FFF2-40B4-BE49-F238E27FC236}">
                <a16:creationId xmlns:a16="http://schemas.microsoft.com/office/drawing/2014/main" id="{14ACF008-20DB-D387-417C-377DA16354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24EB60-0937-28CD-611C-4A9C6DA6DB44}"/>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279093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40A08-FF95-7FDD-71A6-5BEB2FE22C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085B3A-2EB1-0122-CC5F-ED77D89C1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3F762-24C6-677E-C467-79CD169AFA1B}"/>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5" name="Footer Placeholder 4">
            <a:extLst>
              <a:ext uri="{FF2B5EF4-FFF2-40B4-BE49-F238E27FC236}">
                <a16:creationId xmlns:a16="http://schemas.microsoft.com/office/drawing/2014/main" id="{D2EF7E58-C02B-91A7-5FBD-0A3EBD5E7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FA8F11-E5C5-865E-EA7A-1AB592C86125}"/>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45247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19D2-8F6B-431C-2F13-33B1885C4E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4AA392-1CAC-C2CE-A09F-25C3072453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904BAA-C668-056C-2DD1-93B1B724C9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E2F29C-B429-8B20-91F8-38CE197C427E}"/>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6" name="Footer Placeholder 5">
            <a:extLst>
              <a:ext uri="{FF2B5EF4-FFF2-40B4-BE49-F238E27FC236}">
                <a16:creationId xmlns:a16="http://schemas.microsoft.com/office/drawing/2014/main" id="{0436FD6D-91D0-31C9-E350-4C287D0115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ABF741-918B-033C-AA5B-118FE91A8FED}"/>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46504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A5082-ACEC-33FE-6B4B-211B7CF4FB2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9A5C04-B479-4284-B101-074C3E162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C98766-A048-D3AF-DB93-DD402744A5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DE5874-563D-3002-31AD-0EA1811BE2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718A4C-01A2-53DC-75A3-286B223369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105D23-DA22-809E-3E93-74C6F390F4BC}"/>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8" name="Footer Placeholder 7">
            <a:extLst>
              <a:ext uri="{FF2B5EF4-FFF2-40B4-BE49-F238E27FC236}">
                <a16:creationId xmlns:a16="http://schemas.microsoft.com/office/drawing/2014/main" id="{5762FCE5-54CF-D768-F59A-9EF858666F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E24E22C-4C88-A761-AFFC-FBBDF769CCD6}"/>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15060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4B4DF-5E89-D316-CA91-3E3B2B9EED4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3237BE-7226-C090-B8F5-E7D1793ACD04}"/>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4" name="Footer Placeholder 3">
            <a:extLst>
              <a:ext uri="{FF2B5EF4-FFF2-40B4-BE49-F238E27FC236}">
                <a16:creationId xmlns:a16="http://schemas.microsoft.com/office/drawing/2014/main" id="{454CEA97-DE51-0FD0-933C-A79AC890858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9F25E28-CAAC-6C43-229E-870299106DDB}"/>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281546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DD75B2-962B-7C1E-6D94-DF5E662A438A}"/>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3" name="Footer Placeholder 2">
            <a:extLst>
              <a:ext uri="{FF2B5EF4-FFF2-40B4-BE49-F238E27FC236}">
                <a16:creationId xmlns:a16="http://schemas.microsoft.com/office/drawing/2014/main" id="{2120DF02-1138-464F-1579-4F903EAEF6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A0608B-7155-DBFC-277E-D970914820F4}"/>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133904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8F58-67EC-C0EF-9BD4-6B8BB3A8B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5C28DB-F724-6FF2-5ED2-D0485C4CAD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DBDB40-155E-623E-B56E-1185BDE37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36890E-9579-F63B-E0F0-646AF19C4806}"/>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6" name="Footer Placeholder 5">
            <a:extLst>
              <a:ext uri="{FF2B5EF4-FFF2-40B4-BE49-F238E27FC236}">
                <a16:creationId xmlns:a16="http://schemas.microsoft.com/office/drawing/2014/main" id="{F43131C9-95DC-D59E-ED5E-A5AAE11C11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C978AA-DAA2-0D28-E69D-FB463E0D9CAC}"/>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137005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CFE7-46DA-B5DE-D926-3115DF1F43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A94511-F563-679B-6DF9-2317F6B09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A8381E-D3F3-4CC1-8088-E4356AD1B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601F69-20A0-8023-4990-BB29452E34B3}"/>
              </a:ext>
            </a:extLst>
          </p:cNvPr>
          <p:cNvSpPr>
            <a:spLocks noGrp="1"/>
          </p:cNvSpPr>
          <p:nvPr>
            <p:ph type="dt" sz="half" idx="10"/>
          </p:nvPr>
        </p:nvSpPr>
        <p:spPr/>
        <p:txBody>
          <a:bodyPr/>
          <a:lstStyle/>
          <a:p>
            <a:fld id="{C64440FC-910B-41E8-A25D-33CCF4DCA0CD}" type="datetimeFigureOut">
              <a:rPr lang="en-GB" smtClean="0"/>
              <a:t>06/06/2022</a:t>
            </a:fld>
            <a:endParaRPr lang="en-GB"/>
          </a:p>
        </p:txBody>
      </p:sp>
      <p:sp>
        <p:nvSpPr>
          <p:cNvPr id="6" name="Footer Placeholder 5">
            <a:extLst>
              <a:ext uri="{FF2B5EF4-FFF2-40B4-BE49-F238E27FC236}">
                <a16:creationId xmlns:a16="http://schemas.microsoft.com/office/drawing/2014/main" id="{A85A88CB-AD0E-B149-DE70-BC4B20128D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75AC2C-6E9A-F43C-7D53-4551B8707DC6}"/>
              </a:ext>
            </a:extLst>
          </p:cNvPr>
          <p:cNvSpPr>
            <a:spLocks noGrp="1"/>
          </p:cNvSpPr>
          <p:nvPr>
            <p:ph type="sldNum" sz="quarter" idx="12"/>
          </p:nvPr>
        </p:nvSpPr>
        <p:spPr/>
        <p:txBody>
          <a:bodyPr/>
          <a:lstStyle/>
          <a:p>
            <a:fld id="{8693FF4A-CE02-4954-80CD-75EA332DF596}" type="slidenum">
              <a:rPr lang="en-GB" smtClean="0"/>
              <a:t>‹#›</a:t>
            </a:fld>
            <a:endParaRPr lang="en-GB"/>
          </a:p>
        </p:txBody>
      </p:sp>
    </p:spTree>
    <p:extLst>
      <p:ext uri="{BB962C8B-B14F-4D97-AF65-F5344CB8AC3E}">
        <p14:creationId xmlns:p14="http://schemas.microsoft.com/office/powerpoint/2010/main" val="208534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0B3D9A-27AB-907A-2AFF-CDB7041A3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212FCD-9D8D-DEAD-1332-DA35A092C7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17CFC8-231C-4195-82C9-159C57400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440FC-910B-41E8-A25D-33CCF4DCA0CD}" type="datetimeFigureOut">
              <a:rPr lang="en-GB" smtClean="0"/>
              <a:t>06/06/2022</a:t>
            </a:fld>
            <a:endParaRPr lang="en-GB"/>
          </a:p>
        </p:txBody>
      </p:sp>
      <p:sp>
        <p:nvSpPr>
          <p:cNvPr id="5" name="Footer Placeholder 4">
            <a:extLst>
              <a:ext uri="{FF2B5EF4-FFF2-40B4-BE49-F238E27FC236}">
                <a16:creationId xmlns:a16="http://schemas.microsoft.com/office/drawing/2014/main" id="{2FE7B30D-C439-00B3-12DA-A7356D17D3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CA6C32-7A09-47B9-009B-B5BB713AA3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3FF4A-CE02-4954-80CD-75EA332DF596}" type="slidenum">
              <a:rPr lang="en-GB" smtClean="0"/>
              <a:t>‹#›</a:t>
            </a:fld>
            <a:endParaRPr lang="en-GB"/>
          </a:p>
        </p:txBody>
      </p:sp>
    </p:spTree>
    <p:extLst>
      <p:ext uri="{BB962C8B-B14F-4D97-AF65-F5344CB8AC3E}">
        <p14:creationId xmlns:p14="http://schemas.microsoft.com/office/powerpoint/2010/main" val="527362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58994B0-A3DD-BE97-8D75-DBFCE351A4D1}"/>
              </a:ext>
            </a:extLst>
          </p:cNvPr>
          <p:cNvSpPr/>
          <p:nvPr/>
        </p:nvSpPr>
        <p:spPr>
          <a:xfrm>
            <a:off x="10349070" y="-41945"/>
            <a:ext cx="1842928" cy="6899945"/>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90C9AA68-8D39-AE85-63AD-B68BAEBAEE26}"/>
              </a:ext>
            </a:extLst>
          </p:cNvPr>
          <p:cNvSpPr txBox="1"/>
          <p:nvPr/>
        </p:nvSpPr>
        <p:spPr>
          <a:xfrm>
            <a:off x="212740" y="267165"/>
            <a:ext cx="7855094" cy="1015663"/>
          </a:xfrm>
          <a:prstGeom prst="rect">
            <a:avLst/>
          </a:prstGeom>
          <a:noFill/>
        </p:spPr>
        <p:txBody>
          <a:bodyPr wrap="square">
            <a:spAutoFit/>
          </a:bodyPr>
          <a:lstStyle/>
          <a:p>
            <a:pPr>
              <a:spcBef>
                <a:spcPts val="1000"/>
              </a:spcBef>
            </a:pPr>
            <a:r>
              <a:rPr lang="en-GB"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Patient prioritisation of items for the new Patient-Reported Impact of Dermatological Diseases (PRIDD) measure: Rare disease data from a global Delphi study </a:t>
            </a:r>
          </a:p>
        </p:txBody>
      </p:sp>
      <p:pic>
        <p:nvPicPr>
          <p:cNvPr id="6" name="Picture 5">
            <a:extLst>
              <a:ext uri="{FF2B5EF4-FFF2-40B4-BE49-F238E27FC236}">
                <a16:creationId xmlns:a16="http://schemas.microsoft.com/office/drawing/2014/main" id="{3BC7922B-79EB-48F1-D8B8-BB13A05ED1F4}"/>
              </a:ext>
            </a:extLst>
          </p:cNvPr>
          <p:cNvPicPr>
            <a:picLocks noChangeAspect="1"/>
          </p:cNvPicPr>
          <p:nvPr/>
        </p:nvPicPr>
        <p:blipFill>
          <a:blip r:embed="rId2"/>
          <a:stretch>
            <a:fillRect/>
          </a:stretch>
        </p:blipFill>
        <p:spPr>
          <a:xfrm>
            <a:off x="7984710" y="246963"/>
            <a:ext cx="1842928" cy="1044630"/>
          </a:xfrm>
          <a:prstGeom prst="rect">
            <a:avLst/>
          </a:prstGeom>
        </p:spPr>
      </p:pic>
      <p:pic>
        <p:nvPicPr>
          <p:cNvPr id="7" name="Picture 9">
            <a:extLst>
              <a:ext uri="{FF2B5EF4-FFF2-40B4-BE49-F238E27FC236}">
                <a16:creationId xmlns:a16="http://schemas.microsoft.com/office/drawing/2014/main" id="{47A1D343-40A6-5F40-1E7A-5772918B4CCD}"/>
              </a:ext>
            </a:extLst>
          </p:cNvPr>
          <p:cNvPicPr>
            <a:picLocks noChangeAspect="1"/>
          </p:cNvPicPr>
          <p:nvPr/>
        </p:nvPicPr>
        <p:blipFill>
          <a:blip r:embed="rId3"/>
          <a:srcRect/>
          <a:stretch>
            <a:fillRect/>
          </a:stretch>
        </p:blipFill>
        <p:spPr>
          <a:xfrm>
            <a:off x="130691" y="6281373"/>
            <a:ext cx="1336160" cy="486028"/>
          </a:xfrm>
          <a:prstGeom prst="rect">
            <a:avLst/>
          </a:prstGeom>
        </p:spPr>
      </p:pic>
      <p:pic>
        <p:nvPicPr>
          <p:cNvPr id="8" name="Picture 12">
            <a:extLst>
              <a:ext uri="{FF2B5EF4-FFF2-40B4-BE49-F238E27FC236}">
                <a16:creationId xmlns:a16="http://schemas.microsoft.com/office/drawing/2014/main" id="{3A00405F-F8FE-4C20-79D4-358DDF746D75}"/>
              </a:ext>
            </a:extLst>
          </p:cNvPr>
          <p:cNvPicPr>
            <a:picLocks noChangeAspect="1"/>
          </p:cNvPicPr>
          <p:nvPr/>
        </p:nvPicPr>
        <p:blipFill>
          <a:blip r:embed="rId4"/>
          <a:srcRect/>
          <a:stretch>
            <a:fillRect/>
          </a:stretch>
        </p:blipFill>
        <p:spPr>
          <a:xfrm>
            <a:off x="1553111" y="6214483"/>
            <a:ext cx="619806" cy="619806"/>
          </a:xfrm>
          <a:prstGeom prst="rect">
            <a:avLst/>
          </a:prstGeom>
        </p:spPr>
      </p:pic>
      <p:pic>
        <p:nvPicPr>
          <p:cNvPr id="9" name="Picture 8">
            <a:extLst>
              <a:ext uri="{FF2B5EF4-FFF2-40B4-BE49-F238E27FC236}">
                <a16:creationId xmlns:a16="http://schemas.microsoft.com/office/drawing/2014/main" id="{A0E39C7B-0C2E-7B8D-6DB8-1A43B755CE98}"/>
              </a:ext>
            </a:extLst>
          </p:cNvPr>
          <p:cNvPicPr>
            <a:picLocks noChangeAspect="1"/>
          </p:cNvPicPr>
          <p:nvPr/>
        </p:nvPicPr>
        <p:blipFill>
          <a:blip r:embed="rId5"/>
          <a:srcRect/>
          <a:stretch>
            <a:fillRect/>
          </a:stretch>
        </p:blipFill>
        <p:spPr>
          <a:xfrm>
            <a:off x="2301649" y="6243174"/>
            <a:ext cx="2324106" cy="531915"/>
          </a:xfrm>
          <a:prstGeom prst="rect">
            <a:avLst/>
          </a:prstGeom>
        </p:spPr>
      </p:pic>
      <p:graphicFrame>
        <p:nvGraphicFramePr>
          <p:cNvPr id="10" name="Chart 9">
            <a:extLst>
              <a:ext uri="{FF2B5EF4-FFF2-40B4-BE49-F238E27FC236}">
                <a16:creationId xmlns:a16="http://schemas.microsoft.com/office/drawing/2014/main" id="{531B6467-C1E7-3F8A-B3CF-E09F10089245}"/>
              </a:ext>
            </a:extLst>
          </p:cNvPr>
          <p:cNvGraphicFramePr>
            <a:graphicFrameLocks/>
          </p:cNvGraphicFramePr>
          <p:nvPr>
            <p:extLst>
              <p:ext uri="{D42A27DB-BD31-4B8C-83A1-F6EECF244321}">
                <p14:modId xmlns:p14="http://schemas.microsoft.com/office/powerpoint/2010/main" val="223451837"/>
              </p:ext>
            </p:extLst>
          </p:nvPr>
        </p:nvGraphicFramePr>
        <p:xfrm>
          <a:off x="3434661" y="1738450"/>
          <a:ext cx="4009189" cy="3928708"/>
        </p:xfrm>
        <a:graphic>
          <a:graphicData uri="http://schemas.openxmlformats.org/drawingml/2006/chart">
            <c:chart xmlns:c="http://schemas.openxmlformats.org/drawingml/2006/chart" xmlns:r="http://schemas.openxmlformats.org/officeDocument/2006/relationships" r:id="rId6"/>
          </a:graphicData>
        </a:graphic>
      </p:graphicFrame>
      <p:cxnSp>
        <p:nvCxnSpPr>
          <p:cNvPr id="13" name="Straight Arrow Connector 12">
            <a:extLst>
              <a:ext uri="{FF2B5EF4-FFF2-40B4-BE49-F238E27FC236}">
                <a16:creationId xmlns:a16="http://schemas.microsoft.com/office/drawing/2014/main" id="{2A50FBF0-8740-7B75-7442-D6A2B41F6AC1}"/>
              </a:ext>
            </a:extLst>
          </p:cNvPr>
          <p:cNvCxnSpPr>
            <a:cxnSpLocks/>
          </p:cNvCxnSpPr>
          <p:nvPr/>
        </p:nvCxnSpPr>
        <p:spPr>
          <a:xfrm flipV="1">
            <a:off x="6626034" y="2602541"/>
            <a:ext cx="874772" cy="307777"/>
          </a:xfrm>
          <a:prstGeom prst="straightConnector1">
            <a:avLst/>
          </a:prstGeom>
          <a:ln>
            <a:tailEnd type="triangle"/>
          </a:ln>
          <a:effectLst>
            <a:outerShdw blurRad="50800" dist="38100" dir="8100000" algn="tr" rotWithShape="0">
              <a:prstClr val="black">
                <a:alpha val="40000"/>
              </a:prstClr>
            </a:outerShdw>
          </a:effectLst>
        </p:spPr>
        <p:style>
          <a:lnRef idx="3">
            <a:schemeClr val="accent4"/>
          </a:lnRef>
          <a:fillRef idx="0">
            <a:schemeClr val="accent4"/>
          </a:fillRef>
          <a:effectRef idx="2">
            <a:schemeClr val="accent4"/>
          </a:effectRef>
          <a:fontRef idx="minor">
            <a:schemeClr val="tx1"/>
          </a:fontRef>
        </p:style>
      </p:cxnSp>
      <p:graphicFrame>
        <p:nvGraphicFramePr>
          <p:cNvPr id="14" name="Table 13">
            <a:extLst>
              <a:ext uri="{FF2B5EF4-FFF2-40B4-BE49-F238E27FC236}">
                <a16:creationId xmlns:a16="http://schemas.microsoft.com/office/drawing/2014/main" id="{33C81949-7063-37F5-FF52-E811415C814E}"/>
              </a:ext>
            </a:extLst>
          </p:cNvPr>
          <p:cNvGraphicFramePr>
            <a:graphicFrameLocks noGrp="1"/>
          </p:cNvGraphicFramePr>
          <p:nvPr>
            <p:extLst>
              <p:ext uri="{D42A27DB-BD31-4B8C-83A1-F6EECF244321}">
                <p14:modId xmlns:p14="http://schemas.microsoft.com/office/powerpoint/2010/main" val="2743607590"/>
              </p:ext>
            </p:extLst>
          </p:nvPr>
        </p:nvGraphicFramePr>
        <p:xfrm>
          <a:off x="7610003" y="2698310"/>
          <a:ext cx="2572913" cy="1067385"/>
        </p:xfrm>
        <a:graphic>
          <a:graphicData uri="http://schemas.openxmlformats.org/drawingml/2006/table">
            <a:tbl>
              <a:tblPr>
                <a:tableStyleId>{00A15C55-8517-42AA-B614-E9B94910E393}</a:tableStyleId>
              </a:tblPr>
              <a:tblGrid>
                <a:gridCol w="238601">
                  <a:extLst>
                    <a:ext uri="{9D8B030D-6E8A-4147-A177-3AD203B41FA5}">
                      <a16:colId xmlns:a16="http://schemas.microsoft.com/office/drawing/2014/main" val="3281863597"/>
                    </a:ext>
                  </a:extLst>
                </a:gridCol>
                <a:gridCol w="2334312">
                  <a:extLst>
                    <a:ext uri="{9D8B030D-6E8A-4147-A177-3AD203B41FA5}">
                      <a16:colId xmlns:a16="http://schemas.microsoft.com/office/drawing/2014/main" val="4230921410"/>
                    </a:ext>
                  </a:extLst>
                </a:gridCol>
              </a:tblGrid>
              <a:tr h="123745">
                <a:tc>
                  <a:txBody>
                    <a:bodyPr/>
                    <a:lstStyle/>
                    <a:p>
                      <a:pPr algn="ctr" fontAlgn="ctr"/>
                      <a:r>
                        <a:rPr lang="en-GB" sz="800" b="1" u="none" strike="noStrike" dirty="0">
                          <a:solidFill>
                            <a:schemeClr val="accent3">
                              <a:lumMod val="50000"/>
                            </a:schemeClr>
                          </a:solidFill>
                          <a:effectLst/>
                        </a:rPr>
                        <a:t>Rank</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b="1" u="none" strike="noStrike" dirty="0">
                          <a:solidFill>
                            <a:schemeClr val="accent3">
                              <a:lumMod val="50000"/>
                            </a:schemeClr>
                          </a:solidFill>
                          <a:effectLst/>
                        </a:rPr>
                        <a:t>Item </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67480358"/>
                  </a:ext>
                </a:extLst>
              </a:tr>
              <a:tr h="136515">
                <a:tc>
                  <a:txBody>
                    <a:bodyPr/>
                    <a:lstStyle/>
                    <a:p>
                      <a:pPr algn="ctr" fontAlgn="ctr"/>
                      <a:r>
                        <a:rPr lang="en-GB" sz="800" u="none" strike="noStrike" dirty="0">
                          <a:solidFill>
                            <a:schemeClr val="accent3">
                              <a:lumMod val="50000"/>
                            </a:schemeClr>
                          </a:solidFill>
                          <a:effectLst/>
                        </a:rPr>
                        <a:t>1</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u="none" strike="noStrike" dirty="0">
                          <a:solidFill>
                            <a:schemeClr val="accent3">
                              <a:lumMod val="50000"/>
                            </a:schemeClr>
                          </a:solidFill>
                          <a:effectLst/>
                        </a:rPr>
                        <a:t>My skin is sensitive</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86878634"/>
                  </a:ext>
                </a:extLst>
              </a:tr>
              <a:tr h="136515">
                <a:tc>
                  <a:txBody>
                    <a:bodyPr/>
                    <a:lstStyle/>
                    <a:p>
                      <a:pPr algn="ctr" fontAlgn="ctr"/>
                      <a:r>
                        <a:rPr lang="en-GB" sz="800" u="none" strike="noStrike">
                          <a:solidFill>
                            <a:schemeClr val="accent3">
                              <a:lumMod val="50000"/>
                            </a:schemeClr>
                          </a:solidFill>
                          <a:effectLst/>
                        </a:rPr>
                        <a:t>2</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u="none" strike="noStrike" dirty="0">
                          <a:solidFill>
                            <a:schemeClr val="accent3">
                              <a:lumMod val="50000"/>
                            </a:schemeClr>
                          </a:solidFill>
                          <a:effectLst/>
                        </a:rPr>
                        <a:t>The quality, look and feel of my nails, skin, hair bothers me</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682164"/>
                  </a:ext>
                </a:extLst>
              </a:tr>
              <a:tr h="136515">
                <a:tc>
                  <a:txBody>
                    <a:bodyPr/>
                    <a:lstStyle/>
                    <a:p>
                      <a:pPr algn="ctr" fontAlgn="ctr"/>
                      <a:r>
                        <a:rPr lang="en-GB" sz="800" u="none" strike="noStrike" dirty="0">
                          <a:solidFill>
                            <a:schemeClr val="accent3">
                              <a:lumMod val="50000"/>
                            </a:schemeClr>
                          </a:solidFill>
                          <a:effectLst/>
                        </a:rPr>
                        <a:t>3</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u="none" strike="noStrike" dirty="0">
                          <a:solidFill>
                            <a:schemeClr val="accent3">
                              <a:lumMod val="50000"/>
                            </a:schemeClr>
                          </a:solidFill>
                          <a:effectLst/>
                        </a:rPr>
                        <a:t>I experience physical discomfort, soreness or irritation</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78224334"/>
                  </a:ext>
                </a:extLst>
              </a:tr>
              <a:tr h="136515">
                <a:tc>
                  <a:txBody>
                    <a:bodyPr/>
                    <a:lstStyle/>
                    <a:p>
                      <a:pPr algn="ctr" fontAlgn="ctr"/>
                      <a:r>
                        <a:rPr lang="en-GB" sz="800" u="none" strike="noStrike">
                          <a:solidFill>
                            <a:schemeClr val="accent3">
                              <a:lumMod val="50000"/>
                            </a:schemeClr>
                          </a:solidFill>
                          <a:effectLst/>
                        </a:rPr>
                        <a:t>14</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u="none" strike="noStrike" dirty="0">
                          <a:solidFill>
                            <a:schemeClr val="accent3">
                              <a:lumMod val="50000"/>
                            </a:schemeClr>
                          </a:solidFill>
                          <a:effectLst/>
                        </a:rPr>
                        <a:t>I am tired, fatigued or lack energy</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04525635"/>
                  </a:ext>
                </a:extLst>
              </a:tr>
              <a:tr h="136515">
                <a:tc>
                  <a:txBody>
                    <a:bodyPr/>
                    <a:lstStyle/>
                    <a:p>
                      <a:pPr algn="ctr" fontAlgn="ctr"/>
                      <a:r>
                        <a:rPr lang="en-GB" sz="800" u="none" strike="noStrike" dirty="0">
                          <a:solidFill>
                            <a:schemeClr val="accent3">
                              <a:lumMod val="50000"/>
                            </a:schemeClr>
                          </a:solidFill>
                          <a:effectLst/>
                        </a:rPr>
                        <a:t>18</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u="none" strike="noStrike" dirty="0">
                          <a:solidFill>
                            <a:schemeClr val="accent3">
                              <a:lumMod val="50000"/>
                            </a:schemeClr>
                          </a:solidFill>
                          <a:effectLst/>
                        </a:rPr>
                        <a:t>My general health has been affected</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91984473"/>
                  </a:ext>
                </a:extLst>
              </a:tr>
              <a:tr h="136515">
                <a:tc>
                  <a:txBody>
                    <a:bodyPr/>
                    <a:lstStyle/>
                    <a:p>
                      <a:pPr algn="ctr" fontAlgn="ctr"/>
                      <a:r>
                        <a:rPr lang="en-GB" sz="800" u="none" strike="noStrike">
                          <a:solidFill>
                            <a:schemeClr val="accent3">
                              <a:lumMod val="50000"/>
                            </a:schemeClr>
                          </a:solidFill>
                          <a:effectLst/>
                        </a:rPr>
                        <a:t>20</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tc>
                <a:tc>
                  <a:txBody>
                    <a:bodyPr/>
                    <a:lstStyle/>
                    <a:p>
                      <a:pPr algn="just" fontAlgn="ctr"/>
                      <a:r>
                        <a:rPr lang="en-GB" sz="800" u="none" strike="noStrike" dirty="0">
                          <a:solidFill>
                            <a:schemeClr val="accent3">
                              <a:lumMod val="50000"/>
                            </a:schemeClr>
                          </a:solidFill>
                          <a:effectLst/>
                        </a:rPr>
                        <a:t>My sleep is disturbed</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80861805"/>
                  </a:ext>
                </a:extLst>
              </a:tr>
            </a:tbl>
          </a:graphicData>
        </a:graphic>
      </p:graphicFrame>
      <p:sp>
        <p:nvSpPr>
          <p:cNvPr id="15" name="TextBox 14">
            <a:extLst>
              <a:ext uri="{FF2B5EF4-FFF2-40B4-BE49-F238E27FC236}">
                <a16:creationId xmlns:a16="http://schemas.microsoft.com/office/drawing/2014/main" id="{D2B20FF7-4182-3AE4-7B79-21A4B23B66AD}"/>
              </a:ext>
            </a:extLst>
          </p:cNvPr>
          <p:cNvSpPr txBox="1"/>
          <p:nvPr/>
        </p:nvSpPr>
        <p:spPr>
          <a:xfrm>
            <a:off x="7563851" y="2344988"/>
            <a:ext cx="2161235" cy="307777"/>
          </a:xfrm>
          <a:prstGeom prst="rect">
            <a:avLst/>
          </a:prstGeom>
          <a:noFill/>
        </p:spPr>
        <p:txBody>
          <a:bodyPr wrap="square" rtlCol="0">
            <a:spAutoFit/>
          </a:bodyPr>
          <a:lstStyle/>
          <a:p>
            <a:r>
              <a:rPr lang="en-GB" sz="1400" b="1" dirty="0">
                <a:solidFill>
                  <a:schemeClr val="accent4"/>
                </a:solidFill>
              </a:rPr>
              <a:t>Physical impacts</a:t>
            </a:r>
          </a:p>
        </p:txBody>
      </p:sp>
      <p:graphicFrame>
        <p:nvGraphicFramePr>
          <p:cNvPr id="17" name="Content Placeholder 9">
            <a:extLst>
              <a:ext uri="{FF2B5EF4-FFF2-40B4-BE49-F238E27FC236}">
                <a16:creationId xmlns:a16="http://schemas.microsoft.com/office/drawing/2014/main" id="{54EEA61A-2E00-9688-73DE-A7D11B2AEE8B}"/>
              </a:ext>
            </a:extLst>
          </p:cNvPr>
          <p:cNvGraphicFramePr>
            <a:graphicFrameLocks/>
          </p:cNvGraphicFramePr>
          <p:nvPr>
            <p:extLst>
              <p:ext uri="{D42A27DB-BD31-4B8C-83A1-F6EECF244321}">
                <p14:modId xmlns:p14="http://schemas.microsoft.com/office/powerpoint/2010/main" val="3386037745"/>
              </p:ext>
            </p:extLst>
          </p:nvPr>
        </p:nvGraphicFramePr>
        <p:xfrm>
          <a:off x="293391" y="2698310"/>
          <a:ext cx="2755931" cy="1890309"/>
        </p:xfrm>
        <a:graphic>
          <a:graphicData uri="http://schemas.openxmlformats.org/drawingml/2006/table">
            <a:tbl>
              <a:tblPr>
                <a:tableStyleId>{F5AB1C69-6EDB-4FF4-983F-18BD219EF322}</a:tableStyleId>
              </a:tblPr>
              <a:tblGrid>
                <a:gridCol w="256292">
                  <a:extLst>
                    <a:ext uri="{9D8B030D-6E8A-4147-A177-3AD203B41FA5}">
                      <a16:colId xmlns:a16="http://schemas.microsoft.com/office/drawing/2014/main" val="3939334233"/>
                    </a:ext>
                  </a:extLst>
                </a:gridCol>
                <a:gridCol w="2499639">
                  <a:extLst>
                    <a:ext uri="{9D8B030D-6E8A-4147-A177-3AD203B41FA5}">
                      <a16:colId xmlns:a16="http://schemas.microsoft.com/office/drawing/2014/main" val="1571027158"/>
                    </a:ext>
                  </a:extLst>
                </a:gridCol>
              </a:tblGrid>
              <a:tr h="144573">
                <a:tc>
                  <a:txBody>
                    <a:bodyPr/>
                    <a:lstStyle/>
                    <a:p>
                      <a:pPr algn="ctr" fontAlgn="ctr"/>
                      <a:r>
                        <a:rPr lang="en-GB" sz="800" b="1" u="none" strike="noStrike" dirty="0">
                          <a:solidFill>
                            <a:schemeClr val="accent3">
                              <a:lumMod val="50000"/>
                            </a:schemeClr>
                          </a:solidFill>
                          <a:effectLst/>
                        </a:rPr>
                        <a:t>Rank</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b="1" u="none" strike="noStrike" dirty="0">
                          <a:solidFill>
                            <a:schemeClr val="accent3">
                              <a:lumMod val="50000"/>
                            </a:schemeClr>
                          </a:solidFill>
                          <a:effectLst/>
                        </a:rPr>
                        <a:t>Item </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515270077"/>
                  </a:ext>
                </a:extLst>
              </a:tr>
              <a:tr h="165819">
                <a:tc>
                  <a:txBody>
                    <a:bodyPr/>
                    <a:lstStyle/>
                    <a:p>
                      <a:pPr algn="ctr" fontAlgn="ctr"/>
                      <a:r>
                        <a:rPr lang="en-GB" sz="800" u="none" strike="noStrike">
                          <a:solidFill>
                            <a:schemeClr val="accent3">
                              <a:lumMod val="50000"/>
                            </a:schemeClr>
                          </a:solidFill>
                          <a:effectLst/>
                        </a:rPr>
                        <a:t>4</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I feel dismissed or abandoned by the healthcare system</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3863599712"/>
                  </a:ext>
                </a:extLst>
              </a:tr>
              <a:tr h="165819">
                <a:tc>
                  <a:txBody>
                    <a:bodyPr/>
                    <a:lstStyle/>
                    <a:p>
                      <a:pPr algn="ctr" fontAlgn="ctr"/>
                      <a:r>
                        <a:rPr lang="en-GB" sz="800" u="none" strike="noStrike">
                          <a:solidFill>
                            <a:schemeClr val="accent3">
                              <a:lumMod val="50000"/>
                            </a:schemeClr>
                          </a:solidFill>
                          <a:effectLst/>
                        </a:rPr>
                        <a:t>5</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I cope by living a healthy lifestyle</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488083042"/>
                  </a:ext>
                </a:extLst>
              </a:tr>
              <a:tr h="165819">
                <a:tc>
                  <a:txBody>
                    <a:bodyPr/>
                    <a:lstStyle/>
                    <a:p>
                      <a:pPr algn="ctr" fontAlgn="ctr"/>
                      <a:r>
                        <a:rPr lang="en-GB" sz="800" u="none" strike="noStrike">
                          <a:solidFill>
                            <a:schemeClr val="accent3">
                              <a:lumMod val="50000"/>
                            </a:schemeClr>
                          </a:solidFill>
                          <a:effectLst/>
                        </a:rPr>
                        <a:t>8</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My life choices are affected (e.g. choice to have children)</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3317060255"/>
                  </a:ext>
                </a:extLst>
              </a:tr>
              <a:tr h="165819">
                <a:tc>
                  <a:txBody>
                    <a:bodyPr/>
                    <a:lstStyle/>
                    <a:p>
                      <a:pPr algn="ctr" fontAlgn="ctr"/>
                      <a:r>
                        <a:rPr lang="en-GB" sz="800" u="none" strike="noStrike">
                          <a:solidFill>
                            <a:schemeClr val="accent3">
                              <a:lumMod val="50000"/>
                            </a:schemeClr>
                          </a:solidFill>
                          <a:effectLst/>
                        </a:rPr>
                        <a:t>9</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I rely on others to help me cope</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1020670065"/>
                  </a:ext>
                </a:extLst>
              </a:tr>
              <a:tr h="165819">
                <a:tc>
                  <a:txBody>
                    <a:bodyPr/>
                    <a:lstStyle/>
                    <a:p>
                      <a:pPr algn="ctr" fontAlgn="ctr"/>
                      <a:r>
                        <a:rPr lang="en-GB" sz="800" u="none" strike="noStrike">
                          <a:solidFill>
                            <a:schemeClr val="accent3">
                              <a:lumMod val="50000"/>
                            </a:schemeClr>
                          </a:solidFill>
                          <a:effectLst/>
                        </a:rPr>
                        <a:t>12</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a:solidFill>
                            <a:schemeClr val="accent3">
                              <a:lumMod val="50000"/>
                            </a:schemeClr>
                          </a:solidFill>
                          <a:effectLst/>
                        </a:rPr>
                        <a:t>I worry about other health consequences</a:t>
                      </a:r>
                      <a:endParaRPr lang="en-GB" sz="800" b="0"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2933102994"/>
                  </a:ext>
                </a:extLst>
              </a:tr>
              <a:tr h="165819">
                <a:tc>
                  <a:txBody>
                    <a:bodyPr/>
                    <a:lstStyle/>
                    <a:p>
                      <a:pPr algn="ctr" fontAlgn="ctr"/>
                      <a:r>
                        <a:rPr lang="en-GB" sz="800" u="none" strike="noStrike">
                          <a:solidFill>
                            <a:schemeClr val="accent3">
                              <a:lumMod val="50000"/>
                            </a:schemeClr>
                          </a:solidFill>
                          <a:effectLst/>
                        </a:rPr>
                        <a:t>13</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I worry about social situations</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1038813220"/>
                  </a:ext>
                </a:extLst>
              </a:tr>
              <a:tr h="165819">
                <a:tc>
                  <a:txBody>
                    <a:bodyPr/>
                    <a:lstStyle/>
                    <a:p>
                      <a:pPr algn="ctr" fontAlgn="ctr"/>
                      <a:r>
                        <a:rPr lang="en-GB" sz="800" u="none" strike="noStrike">
                          <a:solidFill>
                            <a:schemeClr val="accent3">
                              <a:lumMod val="50000"/>
                            </a:schemeClr>
                          </a:solidFill>
                          <a:effectLst/>
                        </a:rPr>
                        <a:t>15</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My everyday choices are affected (e.g. clothes, food, drink, products)</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4096020877"/>
                  </a:ext>
                </a:extLst>
              </a:tr>
              <a:tr h="165819">
                <a:tc>
                  <a:txBody>
                    <a:bodyPr/>
                    <a:lstStyle/>
                    <a:p>
                      <a:pPr algn="ctr" fontAlgn="ctr"/>
                      <a:r>
                        <a:rPr lang="en-GB" sz="800" u="none" strike="noStrike">
                          <a:solidFill>
                            <a:schemeClr val="accent3">
                              <a:lumMod val="50000"/>
                            </a:schemeClr>
                          </a:solidFill>
                          <a:effectLst/>
                        </a:rPr>
                        <a:t>16</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I cope by avoiding challenges</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800620377"/>
                  </a:ext>
                </a:extLst>
              </a:tr>
              <a:tr h="165819">
                <a:tc>
                  <a:txBody>
                    <a:bodyPr/>
                    <a:lstStyle/>
                    <a:p>
                      <a:pPr algn="ctr" fontAlgn="ctr"/>
                      <a:r>
                        <a:rPr lang="en-GB" sz="800" u="none" strike="noStrike">
                          <a:solidFill>
                            <a:schemeClr val="accent3">
                              <a:lumMod val="50000"/>
                            </a:schemeClr>
                          </a:solidFill>
                          <a:effectLst/>
                        </a:rPr>
                        <a:t>17</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a:solidFill>
                            <a:schemeClr val="accent3">
                              <a:lumMod val="50000"/>
                            </a:schemeClr>
                          </a:solidFill>
                          <a:effectLst/>
                        </a:rPr>
                        <a:t>I often feel unsure or uncertain</a:t>
                      </a:r>
                      <a:endParaRPr lang="en-GB" sz="800" b="0"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1120422507"/>
                  </a:ext>
                </a:extLst>
              </a:tr>
              <a:tr h="165819">
                <a:tc>
                  <a:txBody>
                    <a:bodyPr/>
                    <a:lstStyle/>
                    <a:p>
                      <a:pPr algn="ctr" fontAlgn="ctr"/>
                      <a:r>
                        <a:rPr lang="en-GB" sz="800" u="none" strike="noStrike">
                          <a:solidFill>
                            <a:schemeClr val="accent3">
                              <a:lumMod val="50000"/>
                            </a:schemeClr>
                          </a:solidFill>
                          <a:effectLst/>
                        </a:rPr>
                        <a:t>19</a:t>
                      </a:r>
                      <a:endParaRPr lang="en-GB" sz="800" b="1" i="0" u="none" strike="noStrike">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tc>
                  <a:txBody>
                    <a:bodyPr/>
                    <a:lstStyle/>
                    <a:p>
                      <a:pPr algn="just" fontAlgn="ctr"/>
                      <a:r>
                        <a:rPr lang="en-GB" sz="800" u="none" strike="noStrike" dirty="0">
                          <a:solidFill>
                            <a:schemeClr val="accent3">
                              <a:lumMod val="50000"/>
                            </a:schemeClr>
                          </a:solidFill>
                          <a:effectLst/>
                        </a:rPr>
                        <a:t>I am stressed</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rgbClr val="F8F3FF"/>
                    </a:solidFill>
                  </a:tcPr>
                </a:tc>
                <a:extLst>
                  <a:ext uri="{0D108BD9-81ED-4DB2-BD59-A6C34878D82A}">
                    <a16:rowId xmlns:a16="http://schemas.microsoft.com/office/drawing/2014/main" val="154433866"/>
                  </a:ext>
                </a:extLst>
              </a:tr>
            </a:tbl>
          </a:graphicData>
        </a:graphic>
      </p:graphicFrame>
      <p:cxnSp>
        <p:nvCxnSpPr>
          <p:cNvPr id="18" name="Straight Arrow Connector 17">
            <a:extLst>
              <a:ext uri="{FF2B5EF4-FFF2-40B4-BE49-F238E27FC236}">
                <a16:creationId xmlns:a16="http://schemas.microsoft.com/office/drawing/2014/main" id="{CD565B6D-BCAA-B315-167F-5BA0A3B386DA}"/>
              </a:ext>
            </a:extLst>
          </p:cNvPr>
          <p:cNvCxnSpPr>
            <a:cxnSpLocks/>
          </p:cNvCxnSpPr>
          <p:nvPr/>
        </p:nvCxnSpPr>
        <p:spPr>
          <a:xfrm flipH="1">
            <a:off x="3092452" y="3403096"/>
            <a:ext cx="936623" cy="0"/>
          </a:xfrm>
          <a:prstGeom prst="straightConnector1">
            <a:avLst/>
          </a:prstGeom>
          <a:ln w="25400">
            <a:solidFill>
              <a:srgbClr val="7030A0"/>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0C6EBCE-E0BC-1A81-C54A-BC0C858D382C}"/>
              </a:ext>
            </a:extLst>
          </p:cNvPr>
          <p:cNvSpPr txBox="1"/>
          <p:nvPr/>
        </p:nvSpPr>
        <p:spPr>
          <a:xfrm>
            <a:off x="251626" y="2368443"/>
            <a:ext cx="2762278" cy="307777"/>
          </a:xfrm>
          <a:prstGeom prst="rect">
            <a:avLst/>
          </a:prstGeom>
          <a:noFill/>
        </p:spPr>
        <p:txBody>
          <a:bodyPr wrap="square" rtlCol="0">
            <a:spAutoFit/>
          </a:bodyPr>
          <a:lstStyle/>
          <a:p>
            <a:r>
              <a:rPr lang="en-GB" sz="1400" b="1" dirty="0">
                <a:solidFill>
                  <a:srgbClr val="7030A0"/>
                </a:solidFill>
              </a:rPr>
              <a:t>Psychological impacts</a:t>
            </a:r>
          </a:p>
        </p:txBody>
      </p:sp>
      <p:sp>
        <p:nvSpPr>
          <p:cNvPr id="20" name="TextBox 19">
            <a:extLst>
              <a:ext uri="{FF2B5EF4-FFF2-40B4-BE49-F238E27FC236}">
                <a16:creationId xmlns:a16="http://schemas.microsoft.com/office/drawing/2014/main" id="{ED76EDC0-FA0C-B79E-3233-A282A6DEF5DD}"/>
              </a:ext>
            </a:extLst>
          </p:cNvPr>
          <p:cNvSpPr txBox="1"/>
          <p:nvPr/>
        </p:nvSpPr>
        <p:spPr>
          <a:xfrm>
            <a:off x="10435330" y="69821"/>
            <a:ext cx="1693623" cy="6863417"/>
          </a:xfrm>
          <a:prstGeom prst="rect">
            <a:avLst/>
          </a:prstGeom>
          <a:noFill/>
        </p:spPr>
        <p:txBody>
          <a:bodyPr wrap="square" rtlCol="0">
            <a:spAutoFit/>
          </a:bodyPr>
          <a:lstStyle/>
          <a:p>
            <a:r>
              <a:rPr lang="en-GB" sz="800" b="1" dirty="0">
                <a:effectLst/>
                <a:latin typeface="Calibri" panose="020F0502020204030204" pitchFamily="34" charset="0"/>
                <a:ea typeface="Times New Roman" panose="02020603050405020304" pitchFamily="18" charset="0"/>
                <a:cs typeface="Times New Roman" panose="02020603050405020304" pitchFamily="18" charset="0"/>
              </a:rPr>
              <a:t>Background: </a:t>
            </a:r>
            <a:r>
              <a:rPr lang="en-GB" sz="800" dirty="0">
                <a:effectLst/>
                <a:latin typeface="Calibri" panose="020F0502020204030204" pitchFamily="34" charset="0"/>
                <a:ea typeface="Times New Roman" panose="02020603050405020304" pitchFamily="18" charset="0"/>
                <a:cs typeface="Times New Roman" panose="02020603050405020304" pitchFamily="18" charset="0"/>
              </a:rPr>
              <a:t>The</a:t>
            </a:r>
            <a:r>
              <a:rPr lang="en-GB" sz="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800" dirty="0">
                <a:effectLst/>
                <a:latin typeface="Calibri" panose="020F0502020204030204" pitchFamily="34" charset="0"/>
                <a:ea typeface="Calibri" panose="020F0502020204030204" pitchFamily="34" charset="0"/>
              </a:rPr>
              <a:t>Global Research on the Impact of Dermatological Diseases (GRIDD) is a patient-led research project. The GRIDD team is developing the new Patient-Reported Impact of Dermatological Diseases (PRIDD) measure, a patient-reported outcome measure of the impact of dermatological conditions on the patient’s life. We developed a list of 263 potential impact items through a global qualitative interview study with 68 patients (25 with rare diseases). </a:t>
            </a:r>
            <a:endParaRPr lang="en-US" sz="800" dirty="0"/>
          </a:p>
          <a:p>
            <a:endParaRPr lang="en-US" sz="800" dirty="0"/>
          </a:p>
          <a:p>
            <a:r>
              <a:rPr lang="en-US" sz="800" b="1" dirty="0"/>
              <a:t>Aim: </a:t>
            </a:r>
            <a:r>
              <a:rPr lang="en-GB" sz="800" dirty="0">
                <a:effectLst/>
                <a:latin typeface="Calibri" panose="020F0502020204030204" pitchFamily="34" charset="0"/>
                <a:ea typeface="Calibri" panose="020F0502020204030204" pitchFamily="34" charset="0"/>
                <a:cs typeface="Calibri" panose="020F0502020204030204" pitchFamily="34" charset="0"/>
              </a:rPr>
              <a:t>We next</a:t>
            </a:r>
            <a:r>
              <a:rPr lang="en-GB" sz="800" dirty="0">
                <a:effectLst/>
                <a:latin typeface="Calibri" panose="020F0502020204030204" pitchFamily="34" charset="0"/>
                <a:ea typeface="Calibri" panose="020F0502020204030204" pitchFamily="34" charset="0"/>
                <a:cs typeface="Arial" panose="020B0604020202020204" pitchFamily="34" charset="0"/>
              </a:rPr>
              <a:t> sought consensus from patients on which of these items to prioritise for inclusion in PRIDD.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800" dirty="0"/>
          </a:p>
          <a:p>
            <a:r>
              <a:rPr lang="en-US" sz="800" b="1" dirty="0"/>
              <a:t>Methods: </a:t>
            </a:r>
            <a:r>
              <a:rPr lang="en-GB" sz="800" dirty="0">
                <a:effectLst/>
                <a:latin typeface="Calibri" panose="020F0502020204030204" pitchFamily="34" charset="0"/>
                <a:ea typeface="Times New Roman" panose="02020603050405020304" pitchFamily="18" charset="0"/>
                <a:cs typeface="Times New Roman" panose="02020603050405020304" pitchFamily="18" charset="0"/>
              </a:rPr>
              <a:t>We conducted a modified Delphi study, consisting of two rounds. Adults (</a:t>
            </a:r>
            <a:r>
              <a:rPr lang="en-GB" sz="800" dirty="0">
                <a:effectLst/>
                <a:latin typeface="Calibri" panose="020F0502020204030204" pitchFamily="34" charset="0"/>
                <a:ea typeface="Calibri" panose="020F0502020204030204" pitchFamily="34" charset="0"/>
                <a:cs typeface="Calibri" panose="020F0502020204030204" pitchFamily="34" charset="0"/>
              </a:rPr>
              <a:t>≥ 18 years) worldwide living with a dermatological condition were recruited through the International Alliance of Dermatology Patient Organizations’ global membership network. The survey was available in English, German, Spanish, French, Arabic and Chinese. </a:t>
            </a:r>
          </a:p>
          <a:p>
            <a:endParaRPr lang="en-US" sz="800" dirty="0"/>
          </a:p>
          <a:p>
            <a:r>
              <a:rPr lang="en-US" sz="800" b="1" dirty="0"/>
              <a:t>Results: </a:t>
            </a:r>
            <a:r>
              <a:rPr lang="en-GB" sz="800" dirty="0">
                <a:effectLst/>
                <a:latin typeface="Calibri" panose="020F0502020204030204" pitchFamily="34" charset="0"/>
                <a:ea typeface="Calibri" panose="020F0502020204030204" pitchFamily="34" charset="0"/>
                <a:cs typeface="Times New Roman" panose="02020603050405020304" pitchFamily="18" charset="0"/>
              </a:rPr>
              <a:t>1154 people representing 90 dermatological conditions across 65 countries participated. Of these, 377 (33%) had a rare disease. Items were either removed, edited, or added according to the consensus thresholds and qualitative feedback. The results generated the first draft of PRIDD, consisting of 27 items across five domains. </a:t>
            </a:r>
            <a:endParaRPr lang="en-US" sz="800" dirty="0"/>
          </a:p>
          <a:p>
            <a:endParaRPr lang="en-US" sz="800" b="1" dirty="0"/>
          </a:p>
          <a:p>
            <a:r>
              <a:rPr lang="en-US" sz="800" b="1" dirty="0"/>
              <a:t>Conclusion: </a:t>
            </a:r>
            <a:r>
              <a:rPr lang="en-US" sz="800" dirty="0"/>
              <a:t>This Delphi: 1) informed the item reduction process and resulted in the first draft of PRIDD. 2) identified what people with dermatological conditions from around the world, and subgroups (e.g. rare diseases), consider to be the most important issues impacting their lives. 3) Prepared PRIDD for pilot testing with patients and is currently undergoing psychometric testing. </a:t>
            </a:r>
            <a:endParaRPr lang="en-GB" sz="800" dirty="0"/>
          </a:p>
        </p:txBody>
      </p:sp>
      <p:sp>
        <p:nvSpPr>
          <p:cNvPr id="28" name="TextBox 27">
            <a:extLst>
              <a:ext uri="{FF2B5EF4-FFF2-40B4-BE49-F238E27FC236}">
                <a16:creationId xmlns:a16="http://schemas.microsoft.com/office/drawing/2014/main" id="{3F2659BF-8F22-4DE2-B720-913CED6DC8C8}"/>
              </a:ext>
            </a:extLst>
          </p:cNvPr>
          <p:cNvSpPr txBox="1"/>
          <p:nvPr/>
        </p:nvSpPr>
        <p:spPr>
          <a:xfrm>
            <a:off x="7500806" y="4909643"/>
            <a:ext cx="2161235" cy="307777"/>
          </a:xfrm>
          <a:prstGeom prst="rect">
            <a:avLst/>
          </a:prstGeom>
          <a:noFill/>
        </p:spPr>
        <p:txBody>
          <a:bodyPr wrap="square" rtlCol="0">
            <a:spAutoFit/>
          </a:bodyPr>
          <a:lstStyle/>
          <a:p>
            <a:r>
              <a:rPr lang="en-GB" sz="1400" b="1" dirty="0">
                <a:solidFill>
                  <a:schemeClr val="accent1"/>
                </a:solidFill>
              </a:rPr>
              <a:t>Daily life &amp; responsibilities</a:t>
            </a:r>
          </a:p>
        </p:txBody>
      </p:sp>
      <p:graphicFrame>
        <p:nvGraphicFramePr>
          <p:cNvPr id="29" name="Table 28">
            <a:extLst>
              <a:ext uri="{FF2B5EF4-FFF2-40B4-BE49-F238E27FC236}">
                <a16:creationId xmlns:a16="http://schemas.microsoft.com/office/drawing/2014/main" id="{33245029-D30B-0246-8FCA-7669659FA3D2}"/>
              </a:ext>
            </a:extLst>
          </p:cNvPr>
          <p:cNvGraphicFramePr>
            <a:graphicFrameLocks noGrp="1"/>
          </p:cNvGraphicFramePr>
          <p:nvPr>
            <p:extLst>
              <p:ext uri="{D42A27DB-BD31-4B8C-83A1-F6EECF244321}">
                <p14:modId xmlns:p14="http://schemas.microsoft.com/office/powerpoint/2010/main" val="983161427"/>
              </p:ext>
            </p:extLst>
          </p:nvPr>
        </p:nvGraphicFramePr>
        <p:xfrm>
          <a:off x="7563851" y="5236131"/>
          <a:ext cx="2572913" cy="978352"/>
        </p:xfrm>
        <a:graphic>
          <a:graphicData uri="http://schemas.openxmlformats.org/drawingml/2006/table">
            <a:tbl>
              <a:tblPr>
                <a:tableStyleId>{00A15C55-8517-42AA-B614-E9B94910E393}</a:tableStyleId>
              </a:tblPr>
              <a:tblGrid>
                <a:gridCol w="260856">
                  <a:extLst>
                    <a:ext uri="{9D8B030D-6E8A-4147-A177-3AD203B41FA5}">
                      <a16:colId xmlns:a16="http://schemas.microsoft.com/office/drawing/2014/main" val="3281863597"/>
                    </a:ext>
                  </a:extLst>
                </a:gridCol>
                <a:gridCol w="2312057">
                  <a:extLst>
                    <a:ext uri="{9D8B030D-6E8A-4147-A177-3AD203B41FA5}">
                      <a16:colId xmlns:a16="http://schemas.microsoft.com/office/drawing/2014/main" val="4230921410"/>
                    </a:ext>
                  </a:extLst>
                </a:gridCol>
              </a:tblGrid>
              <a:tr h="153266">
                <a:tc>
                  <a:txBody>
                    <a:bodyPr/>
                    <a:lstStyle/>
                    <a:p>
                      <a:pPr algn="ctr" fontAlgn="ctr"/>
                      <a:r>
                        <a:rPr lang="en-GB" sz="800" b="1" u="none" strike="noStrike" dirty="0">
                          <a:solidFill>
                            <a:schemeClr val="accent3">
                              <a:lumMod val="50000"/>
                            </a:schemeClr>
                          </a:solidFill>
                          <a:effectLst/>
                        </a:rPr>
                        <a:t>Rank</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just" fontAlgn="ctr"/>
                      <a:r>
                        <a:rPr lang="en-GB" sz="800" b="1" u="none" strike="noStrike" dirty="0">
                          <a:solidFill>
                            <a:schemeClr val="accent3">
                              <a:lumMod val="50000"/>
                            </a:schemeClr>
                          </a:solidFill>
                          <a:effectLst/>
                        </a:rPr>
                        <a:t>Item </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167480358"/>
                  </a:ext>
                </a:extLst>
              </a:tr>
              <a:tr h="159178">
                <a:tc>
                  <a:txBody>
                    <a:bodyPr/>
                    <a:lstStyle/>
                    <a:p>
                      <a:pPr algn="ctr" fontAlgn="ctr"/>
                      <a:r>
                        <a:rPr lang="en-GB" sz="800" u="none" strike="noStrike" dirty="0">
                          <a:solidFill>
                            <a:schemeClr val="accent3">
                              <a:lumMod val="50000"/>
                            </a:schemeClr>
                          </a:solidFill>
                          <a:effectLst/>
                        </a:rPr>
                        <a:t>3</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just" fontAlgn="ctr"/>
                      <a:r>
                        <a:rPr lang="en-US" sz="800" b="0" i="0" u="none" strike="noStrike" dirty="0">
                          <a:solidFill>
                            <a:schemeClr val="accent3">
                              <a:lumMod val="50000"/>
                            </a:schemeClr>
                          </a:solidFill>
                          <a:effectLst/>
                          <a:latin typeface="Calibri" panose="020F0502020204030204" pitchFamily="34" charset="0"/>
                        </a:rPr>
                        <a:t>My daily routine has had to accommodate my condition</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986878634"/>
                  </a:ext>
                </a:extLst>
              </a:tr>
              <a:tr h="159178">
                <a:tc>
                  <a:txBody>
                    <a:bodyPr/>
                    <a:lstStyle/>
                    <a:p>
                      <a:pPr algn="ctr" fontAlgn="ctr"/>
                      <a:r>
                        <a:rPr lang="en-GB" sz="800" u="none" strike="noStrike" dirty="0">
                          <a:solidFill>
                            <a:schemeClr val="accent3">
                              <a:lumMod val="50000"/>
                            </a:schemeClr>
                          </a:solidFill>
                          <a:effectLst/>
                        </a:rPr>
                        <a:t>5</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just" fontAlgn="ctr"/>
                      <a:r>
                        <a:rPr lang="en-US" sz="800" b="0" i="0" u="none" strike="noStrike" dirty="0">
                          <a:solidFill>
                            <a:schemeClr val="accent3">
                              <a:lumMod val="50000"/>
                            </a:schemeClr>
                          </a:solidFill>
                          <a:effectLst/>
                          <a:latin typeface="Calibri" panose="020F0502020204030204" pitchFamily="34" charset="0"/>
                        </a:rPr>
                        <a:t>My leisure time has been negatively affected</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828682164"/>
                  </a:ext>
                </a:extLst>
              </a:tr>
              <a:tr h="159178">
                <a:tc>
                  <a:txBody>
                    <a:bodyPr/>
                    <a:lstStyle/>
                    <a:p>
                      <a:pPr algn="ctr" fontAlgn="ctr"/>
                      <a:r>
                        <a:rPr lang="en-GB" sz="800" u="none" strike="noStrike" dirty="0">
                          <a:solidFill>
                            <a:schemeClr val="accent3">
                              <a:lumMod val="50000"/>
                            </a:schemeClr>
                          </a:solidFill>
                          <a:effectLst/>
                        </a:rPr>
                        <a:t>9</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just" fontAlgn="ctr"/>
                      <a:r>
                        <a:rPr lang="en-GB" sz="800" u="none" strike="noStrike" dirty="0">
                          <a:solidFill>
                            <a:schemeClr val="accent3">
                              <a:lumMod val="50000"/>
                            </a:schemeClr>
                          </a:solidFill>
                          <a:effectLst/>
                        </a:rPr>
                        <a:t>My life choices are affected (e.g. choice to have children)</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78224334"/>
                  </a:ext>
                </a:extLst>
              </a:tr>
              <a:tr h="159178">
                <a:tc>
                  <a:txBody>
                    <a:bodyPr/>
                    <a:lstStyle/>
                    <a:p>
                      <a:pPr algn="ctr" fontAlgn="ctr"/>
                      <a:r>
                        <a:rPr lang="en-GB" sz="800" u="none" strike="noStrike" dirty="0">
                          <a:solidFill>
                            <a:schemeClr val="accent3">
                              <a:lumMod val="50000"/>
                            </a:schemeClr>
                          </a:solidFill>
                          <a:effectLst/>
                        </a:rPr>
                        <a:t>14</a:t>
                      </a:r>
                      <a:endParaRPr lang="en-GB" sz="800" b="1"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just" fontAlgn="ctr"/>
                      <a:r>
                        <a:rPr lang="en-GB" sz="800" u="none" strike="noStrike" dirty="0">
                          <a:solidFill>
                            <a:schemeClr val="accent3">
                              <a:lumMod val="50000"/>
                            </a:schemeClr>
                          </a:solidFill>
                          <a:effectLst/>
                        </a:rPr>
                        <a:t>My education has been affected</a:t>
                      </a:r>
                      <a:endParaRPr lang="en-GB" sz="800" b="0" i="0" u="none" strike="noStrike" dirty="0">
                        <a:solidFill>
                          <a:schemeClr val="accent3">
                            <a:lumMod val="50000"/>
                          </a:schemeClr>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004525635"/>
                  </a:ext>
                </a:extLst>
              </a:tr>
            </a:tbl>
          </a:graphicData>
        </a:graphic>
      </p:graphicFrame>
      <p:cxnSp>
        <p:nvCxnSpPr>
          <p:cNvPr id="30" name="Straight Arrow Connector 29">
            <a:extLst>
              <a:ext uri="{FF2B5EF4-FFF2-40B4-BE49-F238E27FC236}">
                <a16:creationId xmlns:a16="http://schemas.microsoft.com/office/drawing/2014/main" id="{EAAC30E8-6BFC-9AC9-C722-AFA9E2BF2662}"/>
              </a:ext>
            </a:extLst>
          </p:cNvPr>
          <p:cNvCxnSpPr>
            <a:cxnSpLocks/>
            <a:endCxn id="28" idx="1"/>
          </p:cNvCxnSpPr>
          <p:nvPr/>
        </p:nvCxnSpPr>
        <p:spPr>
          <a:xfrm>
            <a:off x="6286500" y="4588619"/>
            <a:ext cx="1214306" cy="474913"/>
          </a:xfrm>
          <a:prstGeom prst="straightConnector1">
            <a:avLst/>
          </a:prstGeom>
          <a:ln>
            <a:tailEnd type="triangle"/>
          </a:ln>
          <a:effectLst>
            <a:outerShdw blurRad="50800" dist="38100" dir="8100000" algn="tr"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4267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0</TotalTime>
  <Words>514</Words>
  <Application>Microsoft Office PowerPoint</Application>
  <PresentationFormat>Widescreen</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Pattinson</dc:creator>
  <cp:lastModifiedBy>Rachael Pattinson</cp:lastModifiedBy>
  <cp:revision>2</cp:revision>
  <dcterms:created xsi:type="dcterms:W3CDTF">2022-05-27T13:50:00Z</dcterms:created>
  <dcterms:modified xsi:type="dcterms:W3CDTF">2022-06-06T12:27:19Z</dcterms:modified>
</cp:coreProperties>
</file>